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</p:sldIdLst>
  <p:sldSz cy="10440000" cx="7560000"/>
  <p:notesSz cx="6858000" cy="9144000"/>
  <p:embeddedFontLst>
    <p:embeddedFont>
      <p:font typeface="Roboto"/>
      <p:regular r:id="rId10"/>
      <p:bold r:id="rId11"/>
      <p:italic r:id="rId12"/>
      <p:boldItalic r:id="rId13"/>
    </p:embeddedFont>
    <p:embeddedFont>
      <p:font typeface="Fira Sans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0">
          <p15:clr>
            <a:srgbClr val="747775"/>
          </p15:clr>
        </p15:guide>
        <p15:guide id="2" pos="272">
          <p15:clr>
            <a:srgbClr val="747775"/>
          </p15:clr>
        </p15:guide>
        <p15:guide id="3" pos="4490">
          <p15:clr>
            <a:srgbClr val="747775"/>
          </p15:clr>
        </p15:guide>
        <p15:guide id="4" pos="483">
          <p15:clr>
            <a:srgbClr val="747775"/>
          </p15:clr>
        </p15:guide>
        <p15:guide id="5" orient="horz" pos="483">
          <p15:clr>
            <a:srgbClr val="747775"/>
          </p15:clr>
        </p15:guide>
        <p15:guide id="6" orient="horz" pos="6093">
          <p15:clr>
            <a:srgbClr val="747775"/>
          </p15:clr>
        </p15:guide>
      </p15:sldGuideLst>
    </p:ext>
    <p:ext uri="GoogleSlidesCustomDataVersion2">
      <go:slidesCustomData xmlns:go="http://customooxmlschemas.google.com/" r:id="rId18" roundtripDataSignature="AMtx7mgcj+CXmlnBTD606k3ZDTUFBrey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0" orient="horz"/>
        <p:guide pos="272"/>
        <p:guide pos="4490"/>
        <p:guide pos="483"/>
        <p:guide pos="483" orient="horz"/>
        <p:guide pos="6093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-bold.fntdata"/><Relationship Id="rId10" Type="http://schemas.openxmlformats.org/officeDocument/2006/relationships/font" Target="fonts/Roboto-regular.fntdata"/><Relationship Id="rId13" Type="http://schemas.openxmlformats.org/officeDocument/2006/relationships/font" Target="fonts/Roboto-boldItalic.fntdata"/><Relationship Id="rId12" Type="http://schemas.openxmlformats.org/officeDocument/2006/relationships/font" Target="fonts/Roboto-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FiraSans-bold.fntdata"/><Relationship Id="rId14" Type="http://schemas.openxmlformats.org/officeDocument/2006/relationships/font" Target="fonts/FiraSans-regular.fntdata"/><Relationship Id="rId17" Type="http://schemas.openxmlformats.org/officeDocument/2006/relationships/font" Target="fonts/FiraSans-boldItalic.fntdata"/><Relationship Id="rId16" Type="http://schemas.openxmlformats.org/officeDocument/2006/relationships/font" Target="fonts/FiraSans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18" Type="http://customschemas.google.com/relationships/presentationmetadata" Target="meta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me page 1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1" name="Google Shape;11;p5"/>
          <p:cNvSpPr/>
          <p:nvPr/>
        </p:nvSpPr>
        <p:spPr>
          <a:xfrm>
            <a:off x="1108200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5"/>
          <p:cNvSpPr/>
          <p:nvPr/>
        </p:nvSpPr>
        <p:spPr>
          <a:xfrm>
            <a:off x="2683231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5"/>
          <p:cNvSpPr/>
          <p:nvPr/>
        </p:nvSpPr>
        <p:spPr>
          <a:xfrm>
            <a:off x="4258262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5"/>
          <p:cNvSpPr/>
          <p:nvPr/>
        </p:nvSpPr>
        <p:spPr>
          <a:xfrm>
            <a:off x="5833293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5"/>
          <p:cNvSpPr txBox="1"/>
          <p:nvPr/>
        </p:nvSpPr>
        <p:spPr>
          <a:xfrm>
            <a:off x="3055825" y="2123000"/>
            <a:ext cx="6969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Collectif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" name="Google Shape;16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742675" y="1098212"/>
            <a:ext cx="1089225" cy="1089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5"/>
          <p:cNvGrpSpPr/>
          <p:nvPr/>
        </p:nvGrpSpPr>
        <p:grpSpPr>
          <a:xfrm>
            <a:off x="4589789" y="1228274"/>
            <a:ext cx="820008" cy="878061"/>
            <a:chOff x="1674750" y="3254050"/>
            <a:chExt cx="294575" cy="295375"/>
          </a:xfrm>
        </p:grpSpPr>
        <p:sp>
          <p:nvSpPr>
            <p:cNvPr id="18" name="Google Shape;18;p5"/>
            <p:cNvSpPr/>
            <p:nvPr/>
          </p:nvSpPr>
          <p:spPr>
            <a:xfrm>
              <a:off x="1691275" y="3351700"/>
              <a:ext cx="278050" cy="197725"/>
            </a:xfrm>
            <a:custGeom>
              <a:rect b="b" l="l" r="r" t="t"/>
              <a:pathLst>
                <a:path extrusionOk="0" h="7909" w="11122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5"/>
            <p:cNvSpPr/>
            <p:nvPr/>
          </p:nvSpPr>
          <p:spPr>
            <a:xfrm>
              <a:off x="1674750" y="3254050"/>
              <a:ext cx="277250" cy="197900"/>
            </a:xfrm>
            <a:custGeom>
              <a:rect b="b" l="l" r="r" t="t"/>
              <a:pathLst>
                <a:path extrusionOk="0" h="7916" w="1109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5"/>
            <p:cNvSpPr/>
            <p:nvPr/>
          </p:nvSpPr>
          <p:spPr>
            <a:xfrm>
              <a:off x="1727500" y="3306825"/>
              <a:ext cx="189075" cy="189050"/>
            </a:xfrm>
            <a:custGeom>
              <a:rect b="b" l="l" r="r" t="t"/>
              <a:pathLst>
                <a:path extrusionOk="0" h="7562" w="7563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Google Shape;21;p5"/>
          <p:cNvSpPr txBox="1"/>
          <p:nvPr/>
        </p:nvSpPr>
        <p:spPr>
          <a:xfrm>
            <a:off x="4319675" y="2132513"/>
            <a:ext cx="14274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1 heure maximum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5"/>
          <p:cNvSpPr/>
          <p:nvPr/>
        </p:nvSpPr>
        <p:spPr>
          <a:xfrm>
            <a:off x="6009728" y="1356943"/>
            <a:ext cx="368186" cy="287081"/>
          </a:xfrm>
          <a:custGeom>
            <a:rect b="b" l="l" r="r" t="t"/>
            <a:pathLst>
              <a:path extrusionOk="0" h="9925" w="12729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213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" name="Google Shape;23;p5"/>
          <p:cNvGrpSpPr/>
          <p:nvPr/>
        </p:nvGrpSpPr>
        <p:grpSpPr>
          <a:xfrm>
            <a:off x="6009737" y="1858532"/>
            <a:ext cx="340573" cy="339271"/>
            <a:chOff x="2085450" y="842250"/>
            <a:chExt cx="483700" cy="481850"/>
          </a:xfrm>
        </p:grpSpPr>
        <p:sp>
          <p:nvSpPr>
            <p:cNvPr id="24" name="Google Shape;24;p5"/>
            <p:cNvSpPr/>
            <p:nvPr/>
          </p:nvSpPr>
          <p:spPr>
            <a:xfrm>
              <a:off x="2085525" y="926925"/>
              <a:ext cx="483625" cy="397175"/>
            </a:xfrm>
            <a:custGeom>
              <a:rect b="b" l="l" r="r" t="t"/>
              <a:pathLst>
                <a:path extrusionOk="0" h="15887" w="19345">
                  <a:moveTo>
                    <a:pt x="1693" y="1"/>
                  </a:moveTo>
                  <a:cubicBezTo>
                    <a:pt x="756" y="1"/>
                    <a:pt x="0" y="760"/>
                    <a:pt x="0" y="1696"/>
                  </a:cubicBezTo>
                  <a:cubicBezTo>
                    <a:pt x="0" y="2630"/>
                    <a:pt x="756" y="3389"/>
                    <a:pt x="1693" y="3389"/>
                  </a:cubicBezTo>
                  <a:lnTo>
                    <a:pt x="3990" y="3389"/>
                  </a:lnTo>
                  <a:cubicBezTo>
                    <a:pt x="4924" y="3389"/>
                    <a:pt x="5683" y="4147"/>
                    <a:pt x="5683" y="5084"/>
                  </a:cubicBezTo>
                  <a:lnTo>
                    <a:pt x="5683" y="8547"/>
                  </a:lnTo>
                  <a:cubicBezTo>
                    <a:pt x="5683" y="11347"/>
                    <a:pt x="7962" y="13627"/>
                    <a:pt x="10766" y="13627"/>
                  </a:cubicBezTo>
                  <a:lnTo>
                    <a:pt x="13626" y="13627"/>
                  </a:lnTo>
                  <a:lnTo>
                    <a:pt x="13626" y="15322"/>
                  </a:lnTo>
                  <a:cubicBezTo>
                    <a:pt x="13626" y="15656"/>
                    <a:pt x="13901" y="15887"/>
                    <a:pt x="14194" y="15887"/>
                  </a:cubicBezTo>
                  <a:cubicBezTo>
                    <a:pt x="14308" y="15887"/>
                    <a:pt x="14425" y="15852"/>
                    <a:pt x="14530" y="15774"/>
                  </a:cubicBezTo>
                  <a:lnTo>
                    <a:pt x="19046" y="12386"/>
                  </a:lnTo>
                  <a:cubicBezTo>
                    <a:pt x="19345" y="12160"/>
                    <a:pt x="19345" y="11706"/>
                    <a:pt x="19046" y="11483"/>
                  </a:cubicBezTo>
                  <a:lnTo>
                    <a:pt x="14530" y="8095"/>
                  </a:lnTo>
                  <a:cubicBezTo>
                    <a:pt x="14424" y="8016"/>
                    <a:pt x="14307" y="7981"/>
                    <a:pt x="14192" y="7981"/>
                  </a:cubicBezTo>
                  <a:cubicBezTo>
                    <a:pt x="13899" y="7981"/>
                    <a:pt x="13626" y="8212"/>
                    <a:pt x="13626" y="8547"/>
                  </a:cubicBezTo>
                  <a:lnTo>
                    <a:pt x="13626" y="10239"/>
                  </a:lnTo>
                  <a:lnTo>
                    <a:pt x="10766" y="10239"/>
                  </a:lnTo>
                  <a:cubicBezTo>
                    <a:pt x="9829" y="10239"/>
                    <a:pt x="9070" y="9480"/>
                    <a:pt x="9070" y="8547"/>
                  </a:cubicBezTo>
                  <a:lnTo>
                    <a:pt x="9070" y="5084"/>
                  </a:lnTo>
                  <a:cubicBezTo>
                    <a:pt x="9070" y="2280"/>
                    <a:pt x="6791" y="1"/>
                    <a:pt x="3990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5"/>
            <p:cNvSpPr/>
            <p:nvPr/>
          </p:nvSpPr>
          <p:spPr>
            <a:xfrm>
              <a:off x="2085450" y="1151875"/>
              <a:ext cx="143650" cy="87575"/>
            </a:xfrm>
            <a:custGeom>
              <a:rect b="b" l="l" r="r" t="t"/>
              <a:pathLst>
                <a:path extrusionOk="0" h="3503" w="5746">
                  <a:moveTo>
                    <a:pt x="4577" y="1"/>
                  </a:moveTo>
                  <a:cubicBezTo>
                    <a:pt x="4391" y="73"/>
                    <a:pt x="4192" y="112"/>
                    <a:pt x="3990" y="115"/>
                  </a:cubicBezTo>
                  <a:lnTo>
                    <a:pt x="1693" y="115"/>
                  </a:lnTo>
                  <a:cubicBezTo>
                    <a:pt x="759" y="115"/>
                    <a:pt x="0" y="871"/>
                    <a:pt x="0" y="1807"/>
                  </a:cubicBezTo>
                  <a:cubicBezTo>
                    <a:pt x="0" y="2744"/>
                    <a:pt x="759" y="3503"/>
                    <a:pt x="1693" y="3503"/>
                  </a:cubicBezTo>
                  <a:lnTo>
                    <a:pt x="1696" y="3500"/>
                  </a:lnTo>
                  <a:lnTo>
                    <a:pt x="3993" y="3500"/>
                  </a:lnTo>
                  <a:cubicBezTo>
                    <a:pt x="4589" y="3500"/>
                    <a:pt x="5183" y="3391"/>
                    <a:pt x="5746" y="3186"/>
                  </a:cubicBezTo>
                  <a:cubicBezTo>
                    <a:pt x="5065" y="2253"/>
                    <a:pt x="4662" y="1151"/>
                    <a:pt x="4577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5"/>
            <p:cNvSpPr/>
            <p:nvPr/>
          </p:nvSpPr>
          <p:spPr>
            <a:xfrm>
              <a:off x="2274775" y="842250"/>
              <a:ext cx="294375" cy="197650"/>
            </a:xfrm>
            <a:custGeom>
              <a:rect b="b" l="l" r="r" t="t"/>
              <a:pathLst>
                <a:path extrusionOk="0" h="7906" w="11775">
                  <a:moveTo>
                    <a:pt x="6622" y="0"/>
                  </a:moveTo>
                  <a:cubicBezTo>
                    <a:pt x="6329" y="0"/>
                    <a:pt x="6056" y="231"/>
                    <a:pt x="6056" y="566"/>
                  </a:cubicBezTo>
                  <a:lnTo>
                    <a:pt x="6056" y="2259"/>
                  </a:lnTo>
                  <a:lnTo>
                    <a:pt x="3196" y="2259"/>
                  </a:lnTo>
                  <a:cubicBezTo>
                    <a:pt x="2030" y="2265"/>
                    <a:pt x="904" y="2668"/>
                    <a:pt x="1" y="3406"/>
                  </a:cubicBezTo>
                  <a:cubicBezTo>
                    <a:pt x="940" y="4068"/>
                    <a:pt x="1675" y="4978"/>
                    <a:pt x="2130" y="6032"/>
                  </a:cubicBezTo>
                  <a:cubicBezTo>
                    <a:pt x="2431" y="5785"/>
                    <a:pt x="2804" y="5649"/>
                    <a:pt x="3196" y="5646"/>
                  </a:cubicBezTo>
                  <a:lnTo>
                    <a:pt x="6056" y="5646"/>
                  </a:lnTo>
                  <a:lnTo>
                    <a:pt x="6056" y="7342"/>
                  </a:lnTo>
                  <a:cubicBezTo>
                    <a:pt x="6056" y="7679"/>
                    <a:pt x="6334" y="7906"/>
                    <a:pt x="6625" y="7906"/>
                  </a:cubicBezTo>
                  <a:cubicBezTo>
                    <a:pt x="6740" y="7906"/>
                    <a:pt x="6857" y="7871"/>
                    <a:pt x="6960" y="7793"/>
                  </a:cubicBezTo>
                  <a:lnTo>
                    <a:pt x="11476" y="4406"/>
                  </a:lnTo>
                  <a:cubicBezTo>
                    <a:pt x="11775" y="4180"/>
                    <a:pt x="11775" y="3725"/>
                    <a:pt x="11476" y="3502"/>
                  </a:cubicBezTo>
                  <a:lnTo>
                    <a:pt x="6960" y="115"/>
                  </a:lnTo>
                  <a:cubicBezTo>
                    <a:pt x="6854" y="36"/>
                    <a:pt x="6737" y="0"/>
                    <a:pt x="6622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" name="Google Shape;27;p5"/>
          <p:cNvSpPr txBox="1"/>
          <p:nvPr/>
        </p:nvSpPr>
        <p:spPr>
          <a:xfrm>
            <a:off x="6445950" y="1331575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S’exprimer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/>
        </p:nvSpPr>
        <p:spPr>
          <a:xfrm>
            <a:off x="6445950" y="1772255"/>
            <a:ext cx="7488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Faire un choix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/>
          <p:nvPr/>
        </p:nvSpPr>
        <p:spPr>
          <a:xfrm>
            <a:off x="3021020" y="1884600"/>
            <a:ext cx="7488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fr" sz="14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6 max</a:t>
            </a:r>
            <a:endParaRPr b="1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"/>
          <p:cNvSpPr txBox="1"/>
          <p:nvPr/>
        </p:nvSpPr>
        <p:spPr>
          <a:xfrm>
            <a:off x="1084500" y="9703950"/>
            <a:ext cx="60813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5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4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5" name="Google Shape;65;p14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6" name="Google Shape;66;p14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72" name="Google Shape;72;p16"/>
          <p:cNvSpPr txBox="1"/>
          <p:nvPr>
            <p:ph idx="1" type="subTitle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ctrTitle"/>
          </p:nvPr>
        </p:nvSpPr>
        <p:spPr>
          <a:xfrm>
            <a:off x="257712" y="1511298"/>
            <a:ext cx="7044600" cy="41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9pPr>
          </a:lstStyle>
          <a:p/>
        </p:txBody>
      </p:sp>
      <p:sp>
        <p:nvSpPr>
          <p:cNvPr id="80" name="Google Shape;80;p18"/>
          <p:cNvSpPr txBox="1"/>
          <p:nvPr>
            <p:ph idx="1" type="subTitle"/>
          </p:nvPr>
        </p:nvSpPr>
        <p:spPr>
          <a:xfrm>
            <a:off x="257705" y="5752555"/>
            <a:ext cx="7044600" cy="16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84" name="Google Shape;84;p19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0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7" name="Google Shape;87;p20"/>
          <p:cNvSpPr txBox="1"/>
          <p:nvPr>
            <p:ph idx="1" type="body"/>
          </p:nvPr>
        </p:nvSpPr>
        <p:spPr>
          <a:xfrm>
            <a:off x="257705" y="2339232"/>
            <a:ext cx="7044600" cy="69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746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88" name="Google Shape;88;p20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1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1" name="Google Shape;91;p21"/>
          <p:cNvSpPr txBox="1"/>
          <p:nvPr>
            <p:ph idx="1" type="body"/>
          </p:nvPr>
        </p:nvSpPr>
        <p:spPr>
          <a:xfrm>
            <a:off x="257705" y="2339232"/>
            <a:ext cx="3307200" cy="69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92" name="Google Shape;92;p21"/>
          <p:cNvSpPr txBox="1"/>
          <p:nvPr>
            <p:ph idx="2" type="body"/>
          </p:nvPr>
        </p:nvSpPr>
        <p:spPr>
          <a:xfrm>
            <a:off x="3995291" y="2339232"/>
            <a:ext cx="3307200" cy="69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93" name="Google Shape;93;p21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2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6" name="Google Shape;96;p22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3"/>
          <p:cNvSpPr txBox="1"/>
          <p:nvPr>
            <p:ph type="title"/>
          </p:nvPr>
        </p:nvSpPr>
        <p:spPr>
          <a:xfrm>
            <a:off x="257705" y="1127727"/>
            <a:ext cx="2321700" cy="15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99" name="Google Shape;99;p23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100" name="Google Shape;100;p23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4"/>
          <p:cNvSpPr txBox="1"/>
          <p:nvPr>
            <p:ph type="title"/>
          </p:nvPr>
        </p:nvSpPr>
        <p:spPr>
          <a:xfrm>
            <a:off x="405325" y="913690"/>
            <a:ext cx="5264700" cy="830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103" name="Google Shape;103;p24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pair">
  <p:cSld name="BIG_NUMB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34" name="Google Shape;34;p6"/>
          <p:cNvSpPr txBox="1"/>
          <p:nvPr/>
        </p:nvSpPr>
        <p:spPr>
          <a:xfrm>
            <a:off x="432000" y="9715500"/>
            <a:ext cx="64356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6828200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5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4375" lIns="114375" spcFirstLastPara="1" rIns="114375" wrap="square" tIns="1143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5"/>
          <p:cNvSpPr txBox="1"/>
          <p:nvPr>
            <p:ph type="title"/>
          </p:nvPr>
        </p:nvSpPr>
        <p:spPr>
          <a:xfrm>
            <a:off x="219508" y="2503032"/>
            <a:ext cx="3344400" cy="3008400"/>
          </a:xfrm>
          <a:prstGeom prst="rect">
            <a:avLst/>
          </a:prstGeom>
          <a:noFill/>
          <a:ln>
            <a:noFill/>
          </a:ln>
        </p:spPr>
        <p:txBody>
          <a:bodyPr anchorCtr="0" anchor="b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107" name="Google Shape;107;p25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08" name="Google Shape;108;p25"/>
          <p:cNvSpPr txBox="1"/>
          <p:nvPr>
            <p:ph idx="2" type="body"/>
          </p:nvPr>
        </p:nvSpPr>
        <p:spPr>
          <a:xfrm>
            <a:off x="4083839" y="1469689"/>
            <a:ext cx="3172500" cy="75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-3746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09" name="Google Shape;109;p25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6"/>
          <p:cNvSpPr txBox="1"/>
          <p:nvPr>
            <p:ph idx="1" type="body"/>
          </p:nvPr>
        </p:nvSpPr>
        <p:spPr>
          <a:xfrm>
            <a:off x="257705" y="8586994"/>
            <a:ext cx="4959600" cy="122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/>
        </p:txBody>
      </p:sp>
      <p:sp>
        <p:nvSpPr>
          <p:cNvPr id="112" name="Google Shape;112;p26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7"/>
          <p:cNvSpPr txBox="1"/>
          <p:nvPr>
            <p:ph hasCustomPrompt="1" type="title"/>
          </p:nvPr>
        </p:nvSpPr>
        <p:spPr>
          <a:xfrm>
            <a:off x="257705" y="2245153"/>
            <a:ext cx="7044600" cy="3985500"/>
          </a:xfrm>
          <a:prstGeom prst="rect">
            <a:avLst/>
          </a:prstGeom>
          <a:noFill/>
          <a:ln>
            <a:noFill/>
          </a:ln>
        </p:spPr>
        <p:txBody>
          <a:bodyPr anchorCtr="0" anchor="b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r>
              <a:t>xx%</a:t>
            </a:r>
          </a:p>
        </p:txBody>
      </p:sp>
      <p:sp>
        <p:nvSpPr>
          <p:cNvPr id="115" name="Google Shape;115;p27"/>
          <p:cNvSpPr txBox="1"/>
          <p:nvPr>
            <p:ph idx="1" type="body"/>
          </p:nvPr>
        </p:nvSpPr>
        <p:spPr>
          <a:xfrm>
            <a:off x="257705" y="6398217"/>
            <a:ext cx="7044600" cy="26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746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16" name="Google Shape;116;p27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8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impair" type="blank">
  <p:cSld name="BLANK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38" name="Google Shape;38;p7"/>
          <p:cNvSpPr txBox="1"/>
          <p:nvPr/>
        </p:nvSpPr>
        <p:spPr>
          <a:xfrm>
            <a:off x="1003500" y="97440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" name="Google Shape;39;p7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/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" name="Google Shape;49;p10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0" name="Google Shape;50;p10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" name="Google Shape;54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2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7" name="Google Shape;57;p12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3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1" name="Google Shape;61;p1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257705" y="2339232"/>
            <a:ext cx="7044600" cy="69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746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●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"/>
          <p:cNvSpPr txBox="1"/>
          <p:nvPr/>
        </p:nvSpPr>
        <p:spPr>
          <a:xfrm>
            <a:off x="1084500" y="37918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78D2AA"/>
                </a:solidFill>
                <a:latin typeface="Arial"/>
                <a:ea typeface="Arial"/>
                <a:cs typeface="Arial"/>
                <a:sym typeface="Arial"/>
              </a:rPr>
              <a:t>Je reformule et je mémorise</a:t>
            </a:r>
            <a:endParaRPr b="1" i="0" sz="2500" u="none" cap="none" strike="noStrike">
              <a:solidFill>
                <a:srgbClr val="78D2A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1326452" y="2148350"/>
            <a:ext cx="10056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Synthèse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"/>
          <p:cNvSpPr txBox="1"/>
          <p:nvPr/>
        </p:nvSpPr>
        <p:spPr>
          <a:xfrm>
            <a:off x="1084500" y="4278456"/>
            <a:ext cx="6167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Objectifs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Définir ce qu’est l’identité numérique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Identifier de bonnes pratiques pour se protéger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Produire un support de mémorisation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"/>
          <p:cNvSpPr txBox="1"/>
          <p:nvPr/>
        </p:nvSpPr>
        <p:spPr>
          <a:xfrm>
            <a:off x="1084500" y="3086150"/>
            <a:ext cx="6167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Description rapide : 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Plus qu'un atelier, il s’agit d’un temps d’expression et de production collective de savoirs. À ce titre, l’exercice proposé s’inspire des pratiques des ateliers de transcription FALC et participe à la mémorisation des acquis.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1"/>
          <p:cNvSpPr txBox="1"/>
          <p:nvPr/>
        </p:nvSpPr>
        <p:spPr>
          <a:xfrm>
            <a:off x="1084500" y="5639963"/>
            <a:ext cx="60813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Matériel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Paper board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Feutres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"/>
          <p:cNvSpPr txBox="1"/>
          <p:nvPr/>
        </p:nvSpPr>
        <p:spPr>
          <a:xfrm>
            <a:off x="1084500" y="6832269"/>
            <a:ext cx="60006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Prérequis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Avoir suivi l’atelier </a:t>
            </a:r>
            <a:r>
              <a:rPr b="1" i="0" lang="fr" sz="1100" u="none" cap="none" strike="noStrike">
                <a:solidFill>
                  <a:srgbClr val="213A8E"/>
                </a:solidFill>
              </a:rPr>
              <a:t>“Partage de photos : quels dangers, quels solutions ?”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, idéalement l’ensemble du parcours.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"/>
          <p:cNvSpPr txBox="1"/>
          <p:nvPr/>
        </p:nvSpPr>
        <p:spPr>
          <a:xfrm>
            <a:off x="1084500" y="8024575"/>
            <a:ext cx="61671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Supports et contenus utilisés: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Identité numérique - </a:t>
            </a:r>
            <a:r>
              <a:rPr b="1" lang="fr" sz="1100">
                <a:solidFill>
                  <a:schemeClr val="dk1"/>
                </a:solidFill>
              </a:rPr>
              <a:t>mémo</a:t>
            </a:r>
            <a:r>
              <a:rPr b="1" i="0" lang="f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b="1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"/>
          <p:cNvSpPr txBox="1"/>
          <p:nvPr/>
        </p:nvSpPr>
        <p:spPr>
          <a:xfrm rot="-5400000">
            <a:off x="-1183950" y="7767900"/>
            <a:ext cx="32289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IDENTITÉ NUMÉRIQUE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1"/>
          <p:cNvGrpSpPr/>
          <p:nvPr/>
        </p:nvGrpSpPr>
        <p:grpSpPr>
          <a:xfrm>
            <a:off x="1391830" y="1265729"/>
            <a:ext cx="820014" cy="754193"/>
            <a:chOff x="-37804925" y="3953450"/>
            <a:chExt cx="315075" cy="318225"/>
          </a:xfrm>
        </p:grpSpPr>
        <p:sp>
          <p:nvSpPr>
            <p:cNvPr id="132" name="Google Shape;132;p1"/>
            <p:cNvSpPr/>
            <p:nvPr/>
          </p:nvSpPr>
          <p:spPr>
            <a:xfrm>
              <a:off x="-37614300" y="3955025"/>
              <a:ext cx="124450" cy="186200"/>
            </a:xfrm>
            <a:custGeom>
              <a:rect b="b" l="l" r="r" t="t"/>
              <a:pathLst>
                <a:path extrusionOk="0" h="7448" w="4978">
                  <a:moveTo>
                    <a:pt x="2489" y="820"/>
                  </a:moveTo>
                  <a:cubicBezTo>
                    <a:pt x="3403" y="820"/>
                    <a:pt x="4127" y="1576"/>
                    <a:pt x="4127" y="2490"/>
                  </a:cubicBezTo>
                  <a:cubicBezTo>
                    <a:pt x="4127" y="3372"/>
                    <a:pt x="3403" y="4128"/>
                    <a:pt x="2489" y="4128"/>
                  </a:cubicBezTo>
                  <a:cubicBezTo>
                    <a:pt x="1575" y="4128"/>
                    <a:pt x="819" y="3372"/>
                    <a:pt x="819" y="2490"/>
                  </a:cubicBezTo>
                  <a:cubicBezTo>
                    <a:pt x="819" y="1576"/>
                    <a:pt x="1575" y="820"/>
                    <a:pt x="2489" y="820"/>
                  </a:cubicBezTo>
                  <a:close/>
                  <a:moveTo>
                    <a:pt x="2489" y="1"/>
                  </a:moveTo>
                  <a:cubicBezTo>
                    <a:pt x="1103" y="1"/>
                    <a:pt x="0" y="1104"/>
                    <a:pt x="0" y="2490"/>
                  </a:cubicBezTo>
                  <a:cubicBezTo>
                    <a:pt x="0" y="3214"/>
                    <a:pt x="315" y="3845"/>
                    <a:pt x="819" y="4317"/>
                  </a:cubicBezTo>
                  <a:lnTo>
                    <a:pt x="819" y="7058"/>
                  </a:lnTo>
                  <a:cubicBezTo>
                    <a:pt x="819" y="7287"/>
                    <a:pt x="1012" y="7448"/>
                    <a:pt x="1225" y="7448"/>
                  </a:cubicBezTo>
                  <a:cubicBezTo>
                    <a:pt x="1334" y="7448"/>
                    <a:pt x="1448" y="7406"/>
                    <a:pt x="1544" y="7310"/>
                  </a:cubicBezTo>
                  <a:lnTo>
                    <a:pt x="2489" y="6365"/>
                  </a:lnTo>
                  <a:lnTo>
                    <a:pt x="3434" y="7310"/>
                  </a:lnTo>
                  <a:cubicBezTo>
                    <a:pt x="3530" y="7406"/>
                    <a:pt x="3640" y="7448"/>
                    <a:pt x="3744" y="7448"/>
                  </a:cubicBezTo>
                  <a:cubicBezTo>
                    <a:pt x="3948" y="7448"/>
                    <a:pt x="4127" y="7287"/>
                    <a:pt x="4127" y="7058"/>
                  </a:cubicBezTo>
                  <a:lnTo>
                    <a:pt x="4127" y="4317"/>
                  </a:lnTo>
                  <a:cubicBezTo>
                    <a:pt x="4663" y="3845"/>
                    <a:pt x="4978" y="3214"/>
                    <a:pt x="4978" y="2490"/>
                  </a:cubicBezTo>
                  <a:cubicBezTo>
                    <a:pt x="4978" y="1104"/>
                    <a:pt x="3875" y="1"/>
                    <a:pt x="2489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"/>
            <p:cNvSpPr/>
            <p:nvPr/>
          </p:nvSpPr>
          <p:spPr>
            <a:xfrm>
              <a:off x="-37761600" y="4230700"/>
              <a:ext cx="270175" cy="40975"/>
            </a:xfrm>
            <a:custGeom>
              <a:rect b="b" l="l" r="r" t="t"/>
              <a:pathLst>
                <a:path extrusionOk="0" h="1639" w="10807">
                  <a:moveTo>
                    <a:pt x="1450" y="1"/>
                  </a:moveTo>
                  <a:cubicBezTo>
                    <a:pt x="1292" y="788"/>
                    <a:pt x="662" y="1387"/>
                    <a:pt x="1" y="1639"/>
                  </a:cubicBezTo>
                  <a:lnTo>
                    <a:pt x="8822" y="1639"/>
                  </a:lnTo>
                  <a:cubicBezTo>
                    <a:pt x="9799" y="1639"/>
                    <a:pt x="10649" y="946"/>
                    <a:pt x="10807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"/>
            <p:cNvSpPr/>
            <p:nvPr/>
          </p:nvSpPr>
          <p:spPr>
            <a:xfrm>
              <a:off x="-37804925" y="3953450"/>
              <a:ext cx="274125" cy="295675"/>
            </a:xfrm>
            <a:custGeom>
              <a:rect b="b" l="l" r="r" t="t"/>
              <a:pathLst>
                <a:path extrusionOk="0" h="11827" w="10965">
                  <a:moveTo>
                    <a:pt x="379" y="1"/>
                  </a:moveTo>
                  <a:cubicBezTo>
                    <a:pt x="158" y="1"/>
                    <a:pt x="1" y="221"/>
                    <a:pt x="1" y="411"/>
                  </a:cubicBezTo>
                  <a:lnTo>
                    <a:pt x="1" y="10618"/>
                  </a:lnTo>
                  <a:cubicBezTo>
                    <a:pt x="1" y="11280"/>
                    <a:pt x="537" y="11815"/>
                    <a:pt x="1198" y="11815"/>
                  </a:cubicBezTo>
                  <a:cubicBezTo>
                    <a:pt x="1247" y="11823"/>
                    <a:pt x="1295" y="11826"/>
                    <a:pt x="1342" y="11826"/>
                  </a:cubicBezTo>
                  <a:cubicBezTo>
                    <a:pt x="1912" y="11826"/>
                    <a:pt x="2395" y="11318"/>
                    <a:pt x="2395" y="10650"/>
                  </a:cubicBezTo>
                  <a:cubicBezTo>
                    <a:pt x="2395" y="10398"/>
                    <a:pt x="2584" y="10272"/>
                    <a:pt x="2836" y="10272"/>
                  </a:cubicBezTo>
                  <a:lnTo>
                    <a:pt x="10965" y="10272"/>
                  </a:lnTo>
                  <a:lnTo>
                    <a:pt x="10965" y="8255"/>
                  </a:lnTo>
                  <a:cubicBezTo>
                    <a:pt x="10807" y="8161"/>
                    <a:pt x="10650" y="8098"/>
                    <a:pt x="10492" y="7972"/>
                  </a:cubicBezTo>
                  <a:lnTo>
                    <a:pt x="10146" y="7625"/>
                  </a:lnTo>
                  <a:lnTo>
                    <a:pt x="9799" y="7972"/>
                  </a:lnTo>
                  <a:cubicBezTo>
                    <a:pt x="9547" y="8224"/>
                    <a:pt x="9232" y="8318"/>
                    <a:pt x="8917" y="8318"/>
                  </a:cubicBezTo>
                  <a:cubicBezTo>
                    <a:pt x="8255" y="8318"/>
                    <a:pt x="7720" y="7783"/>
                    <a:pt x="7720" y="7058"/>
                  </a:cubicBezTo>
                  <a:lnTo>
                    <a:pt x="7720" y="4664"/>
                  </a:lnTo>
                  <a:cubicBezTo>
                    <a:pt x="7184" y="4065"/>
                    <a:pt x="6869" y="3309"/>
                    <a:pt x="6869" y="2490"/>
                  </a:cubicBezTo>
                  <a:cubicBezTo>
                    <a:pt x="6869" y="1513"/>
                    <a:pt x="7310" y="600"/>
                    <a:pt x="8035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5" name="Google Shape;13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23076" y="8580575"/>
            <a:ext cx="265975" cy="265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" name="Google Shape;136;p1"/>
          <p:cNvGrpSpPr/>
          <p:nvPr/>
        </p:nvGrpSpPr>
        <p:grpSpPr>
          <a:xfrm>
            <a:off x="230980" y="560467"/>
            <a:ext cx="399038" cy="372165"/>
            <a:chOff x="-38542250" y="3220175"/>
            <a:chExt cx="341525" cy="318525"/>
          </a:xfrm>
        </p:grpSpPr>
        <p:sp>
          <p:nvSpPr>
            <p:cNvPr id="137" name="Google Shape;137;p1"/>
            <p:cNvSpPr/>
            <p:nvPr/>
          </p:nvSpPr>
          <p:spPr>
            <a:xfrm>
              <a:off x="-38542250" y="3440725"/>
              <a:ext cx="101750" cy="97975"/>
            </a:xfrm>
            <a:custGeom>
              <a:rect b="b" l="l" r="r" t="t"/>
              <a:pathLst>
                <a:path extrusionOk="0" h="3919" w="4070">
                  <a:moveTo>
                    <a:pt x="1455" y="0"/>
                  </a:moveTo>
                  <a:lnTo>
                    <a:pt x="1013" y="2489"/>
                  </a:lnTo>
                  <a:lnTo>
                    <a:pt x="289" y="3214"/>
                  </a:lnTo>
                  <a:cubicBezTo>
                    <a:pt x="1" y="3502"/>
                    <a:pt x="280" y="3919"/>
                    <a:pt x="597" y="3919"/>
                  </a:cubicBezTo>
                  <a:cubicBezTo>
                    <a:pt x="695" y="3919"/>
                    <a:pt x="798" y="3878"/>
                    <a:pt x="887" y="3781"/>
                  </a:cubicBezTo>
                  <a:lnTo>
                    <a:pt x="1612" y="3088"/>
                  </a:lnTo>
                  <a:lnTo>
                    <a:pt x="4069" y="2647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-38494875" y="3354075"/>
              <a:ext cx="141800" cy="141025"/>
            </a:xfrm>
            <a:custGeom>
              <a:rect b="b" l="l" r="r" t="t"/>
              <a:pathLst>
                <a:path extrusionOk="0" h="5641" w="5672">
                  <a:moveTo>
                    <a:pt x="2742" y="1"/>
                  </a:moveTo>
                  <a:lnTo>
                    <a:pt x="1" y="2710"/>
                  </a:lnTo>
                  <a:lnTo>
                    <a:pt x="2931" y="5640"/>
                  </a:lnTo>
                  <a:lnTo>
                    <a:pt x="5671" y="2899"/>
                  </a:lnTo>
                  <a:lnTo>
                    <a:pt x="2742" y="1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-38432050" y="3220175"/>
              <a:ext cx="231325" cy="192225"/>
            </a:xfrm>
            <a:custGeom>
              <a:rect b="b" l="l" r="r" t="t"/>
              <a:pathLst>
                <a:path extrusionOk="0" h="7689" w="9253">
                  <a:moveTo>
                    <a:pt x="3442" y="1"/>
                  </a:moveTo>
                  <a:cubicBezTo>
                    <a:pt x="3127" y="1"/>
                    <a:pt x="2812" y="127"/>
                    <a:pt x="2591" y="379"/>
                  </a:cubicBezTo>
                  <a:lnTo>
                    <a:pt x="292" y="2647"/>
                  </a:lnTo>
                  <a:cubicBezTo>
                    <a:pt x="1" y="2962"/>
                    <a:pt x="287" y="3370"/>
                    <a:pt x="607" y="3370"/>
                  </a:cubicBezTo>
                  <a:cubicBezTo>
                    <a:pt x="704" y="3370"/>
                    <a:pt x="803" y="3333"/>
                    <a:pt x="890" y="3246"/>
                  </a:cubicBezTo>
                  <a:lnTo>
                    <a:pt x="3190" y="946"/>
                  </a:lnTo>
                  <a:cubicBezTo>
                    <a:pt x="3269" y="867"/>
                    <a:pt x="3371" y="828"/>
                    <a:pt x="3474" y="828"/>
                  </a:cubicBezTo>
                  <a:cubicBezTo>
                    <a:pt x="3576" y="828"/>
                    <a:pt x="3678" y="867"/>
                    <a:pt x="3757" y="946"/>
                  </a:cubicBezTo>
                  <a:lnTo>
                    <a:pt x="4198" y="1387"/>
                  </a:lnTo>
                  <a:lnTo>
                    <a:pt x="827" y="4758"/>
                  </a:lnTo>
                  <a:lnTo>
                    <a:pt x="3726" y="7688"/>
                  </a:lnTo>
                  <a:lnTo>
                    <a:pt x="7821" y="3593"/>
                  </a:lnTo>
                  <a:cubicBezTo>
                    <a:pt x="9253" y="2161"/>
                    <a:pt x="8028" y="43"/>
                    <a:pt x="6392" y="43"/>
                  </a:cubicBezTo>
                  <a:cubicBezTo>
                    <a:pt x="5868" y="43"/>
                    <a:pt x="5301" y="261"/>
                    <a:pt x="4765" y="789"/>
                  </a:cubicBezTo>
                  <a:cubicBezTo>
                    <a:pt x="4324" y="379"/>
                    <a:pt x="4041" y="1"/>
                    <a:pt x="3442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"/>
          <p:cNvSpPr/>
          <p:nvPr/>
        </p:nvSpPr>
        <p:spPr>
          <a:xfrm>
            <a:off x="774050" y="2335184"/>
            <a:ext cx="1756200" cy="3318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"/>
          <p:cNvSpPr/>
          <p:nvPr/>
        </p:nvSpPr>
        <p:spPr>
          <a:xfrm>
            <a:off x="774050" y="1321950"/>
            <a:ext cx="1756200" cy="3318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"/>
          <p:cNvSpPr txBox="1"/>
          <p:nvPr/>
        </p:nvSpPr>
        <p:spPr>
          <a:xfrm>
            <a:off x="732127" y="380064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78D2AA"/>
                </a:solidFill>
                <a:latin typeface="Arial"/>
                <a:ea typeface="Arial"/>
                <a:cs typeface="Arial"/>
                <a:sym typeface="Arial"/>
              </a:rPr>
              <a:t>Déroulé</a:t>
            </a:r>
            <a:endParaRPr b="1" i="0" sz="2500" u="none" cap="none" strike="noStrike">
              <a:solidFill>
                <a:srgbClr val="78D2A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2"/>
          <p:cNvSpPr txBox="1"/>
          <p:nvPr/>
        </p:nvSpPr>
        <p:spPr>
          <a:xfrm flipH="1" rot="5400000">
            <a:off x="5635711" y="8289225"/>
            <a:ext cx="29298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IDENTITÉ NUMÉRIQUE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"/>
          <p:cNvSpPr txBox="1"/>
          <p:nvPr/>
        </p:nvSpPr>
        <p:spPr>
          <a:xfrm>
            <a:off x="773450" y="1321950"/>
            <a:ext cx="5946000" cy="52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"/>
              <a:buAutoNum type="arabicPeriod"/>
            </a:pPr>
            <a:r>
              <a:rPr b="1" i="0" lang="fr" sz="1100" u="none" cap="none" strike="noStrike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Introduction</a:t>
            </a:r>
            <a:endParaRPr b="1" i="0" sz="1100" u="none" cap="none" strike="noStrike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Introduisez l'atelier en annonçant le programme aux </a:t>
            </a:r>
            <a:r>
              <a:rPr lang="fr" sz="1100">
                <a:solidFill>
                  <a:schemeClr val="dk1"/>
                </a:solidFill>
                <a:highlight>
                  <a:schemeClr val="lt1"/>
                </a:highlight>
              </a:rPr>
              <a:t>stagiaires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: Vous allez écrire ensemble un guide de bonnes pratiques pour gérer votre image en ligne !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213A8E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"/>
              <a:buAutoNum type="arabicPeriod" startAt="2"/>
            </a:pPr>
            <a:r>
              <a:rPr b="1" i="0" lang="fr" sz="1100" u="none" cap="none" strike="noStrike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Compréhension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Distribuez la fiche mémo et lisez là ensemble. Vérifier si les propositions faites par les participant·es concordent, complètent ou annule la fiche mémo.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Vérifier en même temps la compréhension de la fiche mémo.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ce n'est pas le cas, demandez ce qui est difficile à comprendre et proposez d'autres pistes de compréhension (autre picto, schéma, écrit, etc.)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Assurez-vous que les participant·es repartent avec leur mémo.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Proposez une version dématérialisée aux accompagnant·es pour anticiper une potentielle perte.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Mettez au propre le travail produit avec les </a:t>
            </a:r>
            <a:r>
              <a:rPr lang="fr" sz="1100">
                <a:solidFill>
                  <a:schemeClr val="dk1"/>
                </a:solidFill>
                <a:highlight>
                  <a:schemeClr val="lt1"/>
                </a:highlight>
              </a:rPr>
              <a:t>stagiaires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lors du temps 2 (Expression) et distribuez le aussi aux participant·es et aux accompagnant·es.</a:t>
            </a:r>
            <a:endParaRPr b="0" i="0" sz="1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9" name="Google Shape;149;p2"/>
          <p:cNvGrpSpPr/>
          <p:nvPr/>
        </p:nvGrpSpPr>
        <p:grpSpPr>
          <a:xfrm>
            <a:off x="6928480" y="507592"/>
            <a:ext cx="399038" cy="372165"/>
            <a:chOff x="-38542250" y="3220175"/>
            <a:chExt cx="341525" cy="318525"/>
          </a:xfrm>
        </p:grpSpPr>
        <p:sp>
          <p:nvSpPr>
            <p:cNvPr id="150" name="Google Shape;150;p2"/>
            <p:cNvSpPr/>
            <p:nvPr/>
          </p:nvSpPr>
          <p:spPr>
            <a:xfrm>
              <a:off x="-38542250" y="3440725"/>
              <a:ext cx="101750" cy="97975"/>
            </a:xfrm>
            <a:custGeom>
              <a:rect b="b" l="l" r="r" t="t"/>
              <a:pathLst>
                <a:path extrusionOk="0" h="3919" w="4070">
                  <a:moveTo>
                    <a:pt x="1455" y="0"/>
                  </a:moveTo>
                  <a:lnTo>
                    <a:pt x="1013" y="2489"/>
                  </a:lnTo>
                  <a:lnTo>
                    <a:pt x="289" y="3214"/>
                  </a:lnTo>
                  <a:cubicBezTo>
                    <a:pt x="1" y="3502"/>
                    <a:pt x="280" y="3919"/>
                    <a:pt x="597" y="3919"/>
                  </a:cubicBezTo>
                  <a:cubicBezTo>
                    <a:pt x="695" y="3919"/>
                    <a:pt x="798" y="3878"/>
                    <a:pt x="887" y="3781"/>
                  </a:cubicBezTo>
                  <a:lnTo>
                    <a:pt x="1612" y="3088"/>
                  </a:lnTo>
                  <a:lnTo>
                    <a:pt x="4069" y="2647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-38494875" y="3354075"/>
              <a:ext cx="141800" cy="141025"/>
            </a:xfrm>
            <a:custGeom>
              <a:rect b="b" l="l" r="r" t="t"/>
              <a:pathLst>
                <a:path extrusionOk="0" h="5641" w="5672">
                  <a:moveTo>
                    <a:pt x="2742" y="1"/>
                  </a:moveTo>
                  <a:lnTo>
                    <a:pt x="1" y="2710"/>
                  </a:lnTo>
                  <a:lnTo>
                    <a:pt x="2931" y="5640"/>
                  </a:lnTo>
                  <a:lnTo>
                    <a:pt x="5671" y="2899"/>
                  </a:lnTo>
                  <a:lnTo>
                    <a:pt x="2742" y="1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-38432050" y="3220175"/>
              <a:ext cx="231325" cy="192225"/>
            </a:xfrm>
            <a:custGeom>
              <a:rect b="b" l="l" r="r" t="t"/>
              <a:pathLst>
                <a:path extrusionOk="0" h="7689" w="9253">
                  <a:moveTo>
                    <a:pt x="3442" y="1"/>
                  </a:moveTo>
                  <a:cubicBezTo>
                    <a:pt x="3127" y="1"/>
                    <a:pt x="2812" y="127"/>
                    <a:pt x="2591" y="379"/>
                  </a:cubicBezTo>
                  <a:lnTo>
                    <a:pt x="292" y="2647"/>
                  </a:lnTo>
                  <a:cubicBezTo>
                    <a:pt x="1" y="2962"/>
                    <a:pt x="287" y="3370"/>
                    <a:pt x="607" y="3370"/>
                  </a:cubicBezTo>
                  <a:cubicBezTo>
                    <a:pt x="704" y="3370"/>
                    <a:pt x="803" y="3333"/>
                    <a:pt x="890" y="3246"/>
                  </a:cubicBezTo>
                  <a:lnTo>
                    <a:pt x="3190" y="946"/>
                  </a:lnTo>
                  <a:cubicBezTo>
                    <a:pt x="3269" y="867"/>
                    <a:pt x="3371" y="828"/>
                    <a:pt x="3474" y="828"/>
                  </a:cubicBezTo>
                  <a:cubicBezTo>
                    <a:pt x="3576" y="828"/>
                    <a:pt x="3678" y="867"/>
                    <a:pt x="3757" y="946"/>
                  </a:cubicBezTo>
                  <a:lnTo>
                    <a:pt x="4198" y="1387"/>
                  </a:lnTo>
                  <a:lnTo>
                    <a:pt x="827" y="4758"/>
                  </a:lnTo>
                  <a:lnTo>
                    <a:pt x="3726" y="7688"/>
                  </a:lnTo>
                  <a:lnTo>
                    <a:pt x="7821" y="3593"/>
                  </a:lnTo>
                  <a:cubicBezTo>
                    <a:pt x="9253" y="2161"/>
                    <a:pt x="8028" y="43"/>
                    <a:pt x="6392" y="43"/>
                  </a:cubicBezTo>
                  <a:cubicBezTo>
                    <a:pt x="5868" y="43"/>
                    <a:pt x="5301" y="261"/>
                    <a:pt x="4765" y="789"/>
                  </a:cubicBezTo>
                  <a:cubicBezTo>
                    <a:pt x="4324" y="379"/>
                    <a:pt x="4041" y="1"/>
                    <a:pt x="3442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"/>
          <p:cNvSpPr txBox="1"/>
          <p:nvPr/>
        </p:nvSpPr>
        <p:spPr>
          <a:xfrm>
            <a:off x="1108202" y="37918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78D2AA"/>
                </a:solidFill>
                <a:latin typeface="Arial"/>
                <a:ea typeface="Arial"/>
                <a:cs typeface="Arial"/>
                <a:sym typeface="Arial"/>
              </a:rPr>
              <a:t>Conseils</a:t>
            </a:r>
            <a:endParaRPr b="1" i="0" sz="2500" u="none" cap="none" strike="noStrike">
              <a:solidFill>
                <a:srgbClr val="78D2A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3"/>
          <p:cNvSpPr txBox="1"/>
          <p:nvPr/>
        </p:nvSpPr>
        <p:spPr>
          <a:xfrm rot="-5400000">
            <a:off x="-1183950" y="7844100"/>
            <a:ext cx="32289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IDENTITÉ NUMÉRIQUE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"/>
          <p:cNvSpPr txBox="1"/>
          <p:nvPr/>
        </p:nvSpPr>
        <p:spPr>
          <a:xfrm>
            <a:off x="2523100" y="3996925"/>
            <a:ext cx="4784400" cy="9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Pour faire face à des potentielles problématiques liées à des troubles de l’inhibition des </a:t>
            </a:r>
            <a:r>
              <a:rPr lang="fr" sz="1100">
                <a:solidFill>
                  <a:schemeClr val="dk1"/>
                </a:solidFill>
                <a:highlight>
                  <a:schemeClr val="lt1"/>
                </a:highlight>
              </a:rPr>
              <a:t>stagiaires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équipez-vous et présentez aux participant·es un dispositif type “bâton de parole”. Si un ou plusieurs </a:t>
            </a:r>
            <a:r>
              <a:rPr lang="fr" sz="1100">
                <a:solidFill>
                  <a:schemeClr val="dk1"/>
                </a:solidFill>
                <a:highlight>
                  <a:schemeClr val="lt1"/>
                </a:highlight>
              </a:rPr>
              <a:t>stagiaires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ont des difficultés de préhension, soyez </a:t>
            </a:r>
            <a:r>
              <a:rPr lang="fr" sz="1100">
                <a:solidFill>
                  <a:srgbClr val="213A8E"/>
                </a:solidFill>
                <a:highlight>
                  <a:srgbClr val="FFFFFF"/>
                </a:highlight>
              </a:rPr>
              <a:t>la personne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qui fera voyager le “bâton de parole”.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1550" y="3913963"/>
            <a:ext cx="1153225" cy="115322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"/>
          <p:cNvSpPr txBox="1"/>
          <p:nvPr/>
        </p:nvSpPr>
        <p:spPr>
          <a:xfrm>
            <a:off x="1119150" y="994725"/>
            <a:ext cx="58338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Les personnes en situation de handicap intellectuel savent mieux que les autres ce qu’elles comprennent. Pour cela, il est important qu’elles produisent, lisent ou entendent les textes de synthèse.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Concrètement, vous pouvez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Faites lire le mémo par une personne en situation de handicap. Si personne ne veut, lisez le et demandez à être arrêté dès qu’un mot ne semble pas compris.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 vous posez des questions de compréhension, ne posez que des questions auxquelles les personnes peuvent simplement répondre par « oui » ou « non ».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Ne posez pas de questions comme « Est-ce que c’est facile à comprendre ? ». Posez plutôt des questions qui montreront si les personnes ont compris. Par exemple : « De quoi parle ce document ? » « Qu’avez-vous compris ? » « Que n’avez-vous pas compris ? »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(d’après “N'écrivez pas pour nous sans nous” - UNAPEI 2009”)</a:t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23750" y="5262126"/>
            <a:ext cx="1414900" cy="1414924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"/>
          <p:cNvSpPr txBox="1"/>
          <p:nvPr/>
        </p:nvSpPr>
        <p:spPr>
          <a:xfrm>
            <a:off x="1271550" y="5563538"/>
            <a:ext cx="4351800" cy="8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Les fiches mémo FALC sont volontairement “brutes”, sans images, photos ou pictographie. N’hésitez pas à vous en emparer pour compléter la compréhension avec les </a:t>
            </a:r>
            <a:r>
              <a:rPr lang="fr" sz="1100">
                <a:solidFill>
                  <a:schemeClr val="dk1"/>
                </a:solidFill>
                <a:highlight>
                  <a:schemeClr val="lt1"/>
                </a:highlight>
              </a:rPr>
              <a:t>stagiaires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et à les modifier le cas échéant.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4" name="Google Shape;164;p3"/>
          <p:cNvGrpSpPr/>
          <p:nvPr/>
        </p:nvGrpSpPr>
        <p:grpSpPr>
          <a:xfrm>
            <a:off x="230980" y="560467"/>
            <a:ext cx="399038" cy="372165"/>
            <a:chOff x="-38542250" y="3220175"/>
            <a:chExt cx="341525" cy="318525"/>
          </a:xfrm>
        </p:grpSpPr>
        <p:sp>
          <p:nvSpPr>
            <p:cNvPr id="165" name="Google Shape;165;p3"/>
            <p:cNvSpPr/>
            <p:nvPr/>
          </p:nvSpPr>
          <p:spPr>
            <a:xfrm>
              <a:off x="-38542250" y="3440725"/>
              <a:ext cx="101750" cy="97975"/>
            </a:xfrm>
            <a:custGeom>
              <a:rect b="b" l="l" r="r" t="t"/>
              <a:pathLst>
                <a:path extrusionOk="0" h="3919" w="4070">
                  <a:moveTo>
                    <a:pt x="1455" y="0"/>
                  </a:moveTo>
                  <a:lnTo>
                    <a:pt x="1013" y="2489"/>
                  </a:lnTo>
                  <a:lnTo>
                    <a:pt x="289" y="3214"/>
                  </a:lnTo>
                  <a:cubicBezTo>
                    <a:pt x="1" y="3502"/>
                    <a:pt x="280" y="3919"/>
                    <a:pt x="597" y="3919"/>
                  </a:cubicBezTo>
                  <a:cubicBezTo>
                    <a:pt x="695" y="3919"/>
                    <a:pt x="798" y="3878"/>
                    <a:pt x="887" y="3781"/>
                  </a:cubicBezTo>
                  <a:lnTo>
                    <a:pt x="1612" y="3088"/>
                  </a:lnTo>
                  <a:lnTo>
                    <a:pt x="4069" y="2647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-38494875" y="3354075"/>
              <a:ext cx="141800" cy="141025"/>
            </a:xfrm>
            <a:custGeom>
              <a:rect b="b" l="l" r="r" t="t"/>
              <a:pathLst>
                <a:path extrusionOk="0" h="5641" w="5672">
                  <a:moveTo>
                    <a:pt x="2742" y="1"/>
                  </a:moveTo>
                  <a:lnTo>
                    <a:pt x="1" y="2710"/>
                  </a:lnTo>
                  <a:lnTo>
                    <a:pt x="2931" y="5640"/>
                  </a:lnTo>
                  <a:lnTo>
                    <a:pt x="5671" y="2899"/>
                  </a:lnTo>
                  <a:lnTo>
                    <a:pt x="2742" y="1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-38432050" y="3220175"/>
              <a:ext cx="231325" cy="192225"/>
            </a:xfrm>
            <a:custGeom>
              <a:rect b="b" l="l" r="r" t="t"/>
              <a:pathLst>
                <a:path extrusionOk="0" h="7689" w="9253">
                  <a:moveTo>
                    <a:pt x="3442" y="1"/>
                  </a:moveTo>
                  <a:cubicBezTo>
                    <a:pt x="3127" y="1"/>
                    <a:pt x="2812" y="127"/>
                    <a:pt x="2591" y="379"/>
                  </a:cubicBezTo>
                  <a:lnTo>
                    <a:pt x="292" y="2647"/>
                  </a:lnTo>
                  <a:cubicBezTo>
                    <a:pt x="1" y="2962"/>
                    <a:pt x="287" y="3370"/>
                    <a:pt x="607" y="3370"/>
                  </a:cubicBezTo>
                  <a:cubicBezTo>
                    <a:pt x="704" y="3370"/>
                    <a:pt x="803" y="3333"/>
                    <a:pt x="890" y="3246"/>
                  </a:cubicBezTo>
                  <a:lnTo>
                    <a:pt x="3190" y="946"/>
                  </a:lnTo>
                  <a:cubicBezTo>
                    <a:pt x="3269" y="867"/>
                    <a:pt x="3371" y="828"/>
                    <a:pt x="3474" y="828"/>
                  </a:cubicBezTo>
                  <a:cubicBezTo>
                    <a:pt x="3576" y="828"/>
                    <a:pt x="3678" y="867"/>
                    <a:pt x="3757" y="946"/>
                  </a:cubicBezTo>
                  <a:lnTo>
                    <a:pt x="4198" y="1387"/>
                  </a:lnTo>
                  <a:lnTo>
                    <a:pt x="827" y="4758"/>
                  </a:lnTo>
                  <a:lnTo>
                    <a:pt x="3726" y="7688"/>
                  </a:lnTo>
                  <a:lnTo>
                    <a:pt x="7821" y="3593"/>
                  </a:lnTo>
                  <a:cubicBezTo>
                    <a:pt x="9253" y="2161"/>
                    <a:pt x="8028" y="43"/>
                    <a:pt x="6392" y="43"/>
                  </a:cubicBezTo>
                  <a:cubicBezTo>
                    <a:pt x="5868" y="43"/>
                    <a:pt x="5301" y="261"/>
                    <a:pt x="4765" y="789"/>
                  </a:cubicBezTo>
                  <a:cubicBezTo>
                    <a:pt x="4324" y="379"/>
                    <a:pt x="4041" y="1"/>
                    <a:pt x="3442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213A8E"/>
      </a:dk1>
      <a:lt1>
        <a:srgbClr val="FFFFFF"/>
      </a:lt1>
      <a:dk2>
        <a:srgbClr val="595959"/>
      </a:dk2>
      <a:lt2>
        <a:srgbClr val="EEEEEE"/>
      </a:lt2>
      <a:accent1>
        <a:srgbClr val="78D2AA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